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2" r:id="rId9"/>
    <p:sldId id="291" r:id="rId10"/>
    <p:sldId id="290" r:id="rId11"/>
    <p:sldId id="259" r:id="rId12"/>
    <p:sldId id="260" r:id="rId13"/>
    <p:sldId id="293" r:id="rId14"/>
    <p:sldId id="275" r:id="rId15"/>
    <p:sldId id="261" r:id="rId16"/>
    <p:sldId id="263" r:id="rId17"/>
    <p:sldId id="264" r:id="rId18"/>
    <p:sldId id="267" r:id="rId19"/>
    <p:sldId id="265" r:id="rId20"/>
    <p:sldId id="277" r:id="rId21"/>
    <p:sldId id="268" r:id="rId22"/>
    <p:sldId id="266" r:id="rId23"/>
    <p:sldId id="294" r:id="rId24"/>
    <p:sldId id="297" r:id="rId25"/>
    <p:sldId id="305" r:id="rId26"/>
    <p:sldId id="298" r:id="rId27"/>
    <p:sldId id="299" r:id="rId28"/>
    <p:sldId id="296" r:id="rId29"/>
    <p:sldId id="300" r:id="rId30"/>
    <p:sldId id="301" r:id="rId31"/>
    <p:sldId id="302" r:id="rId32"/>
    <p:sldId id="303" r:id="rId33"/>
    <p:sldId id="304" r:id="rId34"/>
    <p:sldId id="27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E461D-E845-4D51-826F-0DC87D4B617F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38105-8FB7-4024-8AFA-03058BA6A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2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02:15:54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1403 75 24575,'-18'8'0,"-15"19"0,-16 23 0,-19 20 0,31-30 0,0 1 0,-28 31 0,14-15 0,21-17 0,13-16 0,8-7 0,-1 4 0,-11 26 0,-17 35 0,13-29 0,-3 2 0,-4 11 0,-2 1 0,-2 2 0,0 0 0,1-1 0,1 1 0,-1-1 0,0 1 0,3-5 0,2-1 0,2-1 0,0 0 0,2-4 0,1 0 0,1 0 0,1-1 0,0-2 0,2 0 0,1-1 0,1 0 0,1 0 0,1 0 0,1 0 0,2-1 0,0 0 0,0 0 0,2-2 0,-1 0 0,2-2 0,0 0 0,0 2 0,0 0 0,-1 1 0,1 1 0,1 4 0,0 1 0,1 2 0,-1 0 0,1 1 0,0 1 0,0 0 0,1 1 0,-1 13 0,0-3 0,1 16 0,4-18 0,2 1 0,2-20 0,2 1 0,0 12 0,3 3 0,2 3 0,4-2 0,5-7 0,3-3 0,3-1 0,2-1 0,2-1 0,1-3 0,0-4 0,-1-3 0,24 29 0,4-17 0,2-8 0,8-7 0,10-2 0,4 0 0,6 2 0,3 3 0,-1-1 0,1-3 0,3-7 0,-42-20 0,0-1 0,1 0 0,0-1 0,1-2 0,1 0 0,45 6 0,-6-6 0,-4-7 0,-8-4 0,-1-4 0,-7-6 0,-9-4 0,-14-5 0,-15 3 0,-11 2 0,-4-2 0,2-4 0,13-18 0,11-15 0,8-6 0,-2 3 0,-12 14 0,-4 5 0,3-5 0,10-6 0,14-18 0,6-8 0,-33 36 0,1 0 0,-1-2 0,1 1 0,29-35 0,-31 36 0,0-1 0,-2-1 0,-1-1 0,26-40 0,-2-1 0,-8 9 0,0-3 0,-6-6 0,-4-5 0,-2-4 0,-4 2 0,-2 2 0,-2-8 0,-15 45 0,-2-3 0,-1-5 0,-2-3 0,-1-6 0,-2-1 0,-2-10 0,0-1 0,0-3 0,0-1 0,-1-2 0,-1-1 0,-3-1 0,-2 1 0,-4 7 0,-2 0 0,-3-2 0,-3 0 0,-1 5 0,-2 1 0,-1 2 0,-1 0 0,-1-1 0,-1 0 0,-1 4 0,-2 0 0,2 3 0,-1 0 0,2 4 0,-1 0 0,3 5 0,0 2 0,1 1 0,1 2 0,0 4 0,-1 0 0,0 3 0,-1 2 0,-23-41 0,-3 7 0,-4 6 0,-2 10 0,-1 5 0,2 10 0,8 11 0,8 7 0,8 11 0,9 5 0,5 4 0,5 6 0,-6-1 0,-5 1 0,-14-3 0,-18-6 0,-7-4 0,-1-1 0,10 2 0,16 5 0,12 3 0,10 2 0,6 3 0,3 2 0,-3 0 0,-5 0 0,-12 0 0,-8 2 0,-6 3 0,3 3 0,8 0 0,7-2 0,10-4 0,3 0 0,5 0 0,1 2 0,1 1 0,0-2 0,-2-1 0,0-1 0,1 1 0,-3 2 0,-2 1 0,-6 0 0,-11 0 0,12-3 0,-6 2 0,12-2 0,1 3 0,1-3 0,4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D7C24-26C1-436F-A1B6-0BF6AB926BF6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1FC52-2BC5-4125-BB1C-A1DC972F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4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3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6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0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5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1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2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082E-977A-42D3-A784-ABC111C20105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D082E-977A-42D3-A784-ABC111C20105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CBD33-B5EB-4E3F-B9ED-A63CF5AD9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3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510" y="2094271"/>
            <a:ext cx="9144000" cy="178947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MSC Wiley Lecture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on the Global Economy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Jorge Barro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19,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12574" r="9552" b="12452"/>
          <a:stretch/>
        </p:blipFill>
        <p:spPr>
          <a:xfrm>
            <a:off x="4333003" y="4249998"/>
            <a:ext cx="3525994" cy="22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5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3F9E-0F4E-A2BB-82DB-AABFD9A4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“Why are interest rates so low?” </a:t>
            </a:r>
            <a:br>
              <a:rPr lang="en-US" dirty="0"/>
            </a:br>
            <a:r>
              <a:rPr lang="en-US" dirty="0"/>
              <a:t>–Ben Bernanke (2015)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C007B-93E2-125A-DBA1-5D855DE87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58" y="1825625"/>
            <a:ext cx="7661484" cy="4351338"/>
          </a:xfrm>
        </p:spPr>
      </p:pic>
    </p:spTree>
    <p:extLst>
      <p:ext uri="{BB962C8B-B14F-4D97-AF65-F5344CB8AC3E}">
        <p14:creationId xmlns:p14="http://schemas.microsoft.com/office/powerpoint/2010/main" val="2536404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Supply: household savings</a:t>
            </a:r>
          </a:p>
          <a:p>
            <a:pPr>
              <a:lnSpc>
                <a:spcPct val="200000"/>
              </a:lnSpc>
            </a:pPr>
            <a:r>
              <a:rPr lang="en-US" dirty="0"/>
              <a:t>Higher interest rate → more capital supplied</a:t>
            </a:r>
          </a:p>
          <a:p>
            <a:pPr>
              <a:lnSpc>
                <a:spcPct val="200000"/>
              </a:lnSpc>
            </a:pPr>
            <a:r>
              <a:rPr lang="en-US" dirty="0"/>
              <a:t>Demand: firms, governments, and households</a:t>
            </a:r>
          </a:p>
          <a:p>
            <a:pPr>
              <a:lnSpc>
                <a:spcPct val="200000"/>
              </a:lnSpc>
            </a:pPr>
            <a:r>
              <a:rPr lang="en-US" dirty="0"/>
              <a:t>Higher interest rate → less capital demanded</a:t>
            </a:r>
          </a:p>
        </p:txBody>
      </p:sp>
    </p:spTree>
    <p:extLst>
      <p:ext uri="{BB962C8B-B14F-4D97-AF65-F5344CB8AC3E}">
        <p14:creationId xmlns:p14="http://schemas.microsoft.com/office/powerpoint/2010/main" val="401497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Determination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88" y="1385113"/>
            <a:ext cx="7156704" cy="5369573"/>
          </a:xfrm>
        </p:spPr>
      </p:pic>
    </p:spTree>
    <p:extLst>
      <p:ext uri="{BB962C8B-B14F-4D97-AF65-F5344CB8AC3E}">
        <p14:creationId xmlns:p14="http://schemas.microsoft.com/office/powerpoint/2010/main" val="109342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841E-A98D-FBCC-D331-D2A2125B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76852-2A90-AAD3-BE74-43C9A5338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Increasing government debt should drive up the interest rate</a:t>
            </a:r>
          </a:p>
          <a:p>
            <a:pPr>
              <a:lnSpc>
                <a:spcPct val="200000"/>
              </a:lnSpc>
            </a:pPr>
            <a:r>
              <a:rPr lang="en-US" dirty="0"/>
              <a:t>Known as </a:t>
            </a:r>
            <a:r>
              <a:rPr lang="en-US" i="1" dirty="0"/>
              <a:t>crowding out </a:t>
            </a:r>
            <a:r>
              <a:rPr lang="en-US" dirty="0"/>
              <a:t>private capital</a:t>
            </a:r>
          </a:p>
          <a:p>
            <a:pPr>
              <a:lnSpc>
                <a:spcPct val="200000"/>
              </a:lnSpc>
            </a:pPr>
            <a:r>
              <a:rPr lang="en-US" dirty="0"/>
              <a:t>How has US government debt evolved over time?</a:t>
            </a:r>
          </a:p>
          <a:p>
            <a:pPr>
              <a:lnSpc>
                <a:spcPct val="200000"/>
              </a:lnSpc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5620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Government Debt Outlook (pre-ARPA)</a:t>
            </a:r>
          </a:p>
        </p:txBody>
      </p:sp>
      <p:pic>
        <p:nvPicPr>
          <p:cNvPr id="9" name="Content Placeholder 8" descr="Chart, histogram&#10;&#10;Description automatically generated">
            <a:extLst>
              <a:ext uri="{FF2B5EF4-FFF2-40B4-BE49-F238E27FC236}">
                <a16:creationId xmlns:a16="http://schemas.microsoft.com/office/drawing/2014/main" id="{FD4383B2-E136-274F-AD4C-92510D887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11432" r="4893" b="13031"/>
          <a:stretch/>
        </p:blipFill>
        <p:spPr>
          <a:xfrm>
            <a:off x="1876799" y="1690689"/>
            <a:ext cx="7871249" cy="4802186"/>
          </a:xfrm>
        </p:spPr>
      </p:pic>
    </p:spTree>
    <p:extLst>
      <p:ext uri="{BB962C8B-B14F-4D97-AF65-F5344CB8AC3E}">
        <p14:creationId xmlns:p14="http://schemas.microsoft.com/office/powerpoint/2010/main" val="170597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Debt Issuance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88" y="1385113"/>
            <a:ext cx="7156704" cy="5369572"/>
          </a:xfrm>
        </p:spPr>
      </p:pic>
    </p:spTree>
    <p:extLst>
      <p:ext uri="{BB962C8B-B14F-4D97-AF65-F5344CB8AC3E}">
        <p14:creationId xmlns:p14="http://schemas.microsoft.com/office/powerpoint/2010/main" val="2869600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the Discrepancy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250000"/>
              </a:lnSpc>
            </a:pPr>
            <a:r>
              <a:rPr lang="en-US" dirty="0"/>
              <a:t>Interest rate is actually </a:t>
            </a:r>
            <a:r>
              <a:rPr lang="en-US" i="1" dirty="0"/>
              <a:t>declining! Why</a:t>
            </a:r>
            <a:r>
              <a:rPr lang="en-US" dirty="0"/>
              <a:t>?</a:t>
            </a:r>
          </a:p>
          <a:p>
            <a:pPr>
              <a:lnSpc>
                <a:spcPct val="250000"/>
              </a:lnSpc>
            </a:pPr>
            <a:r>
              <a:rPr lang="en-US" dirty="0"/>
              <a:t>Possibility #1: economics is wrong</a:t>
            </a:r>
          </a:p>
          <a:p>
            <a:pPr>
              <a:lnSpc>
                <a:spcPct val="250000"/>
              </a:lnSpc>
            </a:pPr>
            <a:r>
              <a:rPr lang="en-US" dirty="0"/>
              <a:t>Possibility #2: more to the story…</a:t>
            </a:r>
          </a:p>
        </p:txBody>
      </p:sp>
    </p:spTree>
    <p:extLst>
      <p:ext uri="{BB962C8B-B14F-4D97-AF65-F5344CB8AC3E}">
        <p14:creationId xmlns:p14="http://schemas.microsoft.com/office/powerpoint/2010/main" val="393940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Demographics Story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7077" r="1859" b="4943"/>
          <a:stretch/>
        </p:blipFill>
        <p:spPr>
          <a:xfrm>
            <a:off x="2728255" y="1690688"/>
            <a:ext cx="6735489" cy="4689454"/>
          </a:xfrm>
        </p:spPr>
      </p:pic>
    </p:spTree>
    <p:extLst>
      <p:ext uri="{BB962C8B-B14F-4D97-AF65-F5344CB8AC3E}">
        <p14:creationId xmlns:p14="http://schemas.microsoft.com/office/powerpoint/2010/main" val="4147375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Age Distribution Since 1900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71" y="1690688"/>
            <a:ext cx="5869858" cy="4365040"/>
          </a:xfrm>
        </p:spPr>
      </p:pic>
    </p:spTree>
    <p:extLst>
      <p:ext uri="{BB962C8B-B14F-4D97-AF65-F5344CB8AC3E}">
        <p14:creationId xmlns:p14="http://schemas.microsoft.com/office/powerpoint/2010/main" val="37648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Life-cycle Savings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27398" r="5200" b="21421"/>
          <a:stretch/>
        </p:blipFill>
        <p:spPr>
          <a:xfrm>
            <a:off x="2054233" y="1690688"/>
            <a:ext cx="8083533" cy="3555062"/>
          </a:xfrm>
        </p:spPr>
      </p:pic>
    </p:spTree>
    <p:extLst>
      <p:ext uri="{BB962C8B-B14F-4D97-AF65-F5344CB8AC3E}">
        <p14:creationId xmlns:p14="http://schemas.microsoft.com/office/powerpoint/2010/main" val="318536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D02F-674E-7C47-8B2B-B5A4F1FE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Post-COVID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C9668-7D99-00AA-104D-A947F40D9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Significant disruption and subsequent restructuring of the economy</a:t>
            </a:r>
          </a:p>
          <a:p>
            <a:pPr>
              <a:lnSpc>
                <a:spcPct val="200000"/>
              </a:lnSpc>
            </a:pPr>
            <a:r>
              <a:rPr lang="en-US" dirty="0"/>
              <a:t>Surge in monetary and fiscal stimulus</a:t>
            </a:r>
          </a:p>
          <a:p>
            <a:pPr>
              <a:lnSpc>
                <a:spcPct val="200000"/>
              </a:lnSpc>
            </a:pPr>
            <a:r>
              <a:rPr lang="en-US" dirty="0"/>
              <a:t>Consequently, surge in government debt and inflation</a:t>
            </a:r>
          </a:p>
        </p:txBody>
      </p:sp>
    </p:spTree>
    <p:extLst>
      <p:ext uri="{BB962C8B-B14F-4D97-AF65-F5344CB8AC3E}">
        <p14:creationId xmlns:p14="http://schemas.microsoft.com/office/powerpoint/2010/main" val="1584474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in Capital Supply?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/>
              <a:t>Data shows aging of the US population.</a:t>
            </a:r>
          </a:p>
          <a:p>
            <a:pPr>
              <a:lnSpc>
                <a:spcPct val="250000"/>
              </a:lnSpc>
            </a:pPr>
            <a:r>
              <a:rPr lang="en-US" dirty="0"/>
              <a:t>More people near the peak of lifetime wealth.</a:t>
            </a:r>
          </a:p>
          <a:p>
            <a:pPr>
              <a:lnSpc>
                <a:spcPct val="250000"/>
              </a:lnSpc>
            </a:pPr>
            <a:r>
              <a:rPr lang="en-US" dirty="0"/>
              <a:t>Supported by the data?</a:t>
            </a:r>
          </a:p>
        </p:txBody>
      </p:sp>
    </p:spTree>
    <p:extLst>
      <p:ext uri="{BB962C8B-B14F-4D97-AF65-F5344CB8AC3E}">
        <p14:creationId xmlns:p14="http://schemas.microsoft.com/office/powerpoint/2010/main" val="2244135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Net Worth to GDP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25266" r="6115" b="22335"/>
          <a:stretch/>
        </p:blipFill>
        <p:spPr>
          <a:xfrm>
            <a:off x="2010527" y="1690688"/>
            <a:ext cx="8170946" cy="3540057"/>
          </a:xfrm>
        </p:spPr>
      </p:pic>
    </p:spTree>
    <p:extLst>
      <p:ext uri="{BB962C8B-B14F-4D97-AF65-F5344CB8AC3E}">
        <p14:creationId xmlns:p14="http://schemas.microsoft.com/office/powerpoint/2010/main" val="2529700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 in Capital Supply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1394261"/>
            <a:ext cx="7034784" cy="5278097"/>
          </a:xfrm>
        </p:spPr>
      </p:pic>
    </p:spTree>
    <p:extLst>
      <p:ext uri="{BB962C8B-B14F-4D97-AF65-F5344CB8AC3E}">
        <p14:creationId xmlns:p14="http://schemas.microsoft.com/office/powerpoint/2010/main" val="2167093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5AAF-46E2-38F4-E1A1-832AA344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Models Confirm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97B8C3-7204-B3D8-26F4-3665E9221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34" y="2017986"/>
            <a:ext cx="7788732" cy="3078792"/>
          </a:xfrm>
        </p:spPr>
      </p:pic>
    </p:spTree>
    <p:extLst>
      <p:ext uri="{BB962C8B-B14F-4D97-AF65-F5344CB8AC3E}">
        <p14:creationId xmlns:p14="http://schemas.microsoft.com/office/powerpoint/2010/main" val="1821638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F292-A051-3DD2-E004-4328FE6D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Pandemic and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D28B2-C333-8A2A-CD48-A69035804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20000"/>
              </a:lnSpc>
            </a:pPr>
            <a:r>
              <a:rPr lang="en-US" dirty="0"/>
              <a:t>Likely had the “fiscal space” to incur all newly-issued debt</a:t>
            </a:r>
          </a:p>
          <a:p>
            <a:pPr>
              <a:lnSpc>
                <a:spcPct val="220000"/>
              </a:lnSpc>
            </a:pPr>
            <a:r>
              <a:rPr lang="en-US" dirty="0"/>
              <a:t>However, the corresponding fiscal spending ($1.9 trillion ARPA) likely contributed to inflation.</a:t>
            </a:r>
          </a:p>
          <a:p>
            <a:pPr>
              <a:lnSpc>
                <a:spcPct val="220000"/>
              </a:lnSpc>
            </a:pPr>
            <a:r>
              <a:rPr lang="en-US" dirty="0"/>
              <a:t>Surge in saving likely suppressed the interest rate (different from all other recessions)</a:t>
            </a:r>
          </a:p>
          <a:p>
            <a:pPr>
              <a:lnSpc>
                <a:spcPct val="220000"/>
              </a:lnSpc>
            </a:pPr>
            <a:r>
              <a:rPr lang="en-US" dirty="0"/>
              <a:t>However, “pent-up demand” likely contributed to inflation</a:t>
            </a:r>
          </a:p>
        </p:txBody>
      </p:sp>
    </p:spTree>
    <p:extLst>
      <p:ext uri="{BB962C8B-B14F-4D97-AF65-F5344CB8AC3E}">
        <p14:creationId xmlns:p14="http://schemas.microsoft.com/office/powerpoint/2010/main" val="2079010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FEE04-B800-5817-BD66-7F4CD3F0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Deposits Growth During Recessions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EBD5A0-4053-10B7-2547-7046136B1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18672" r="6678" b="18286"/>
          <a:stretch/>
        </p:blipFill>
        <p:spPr>
          <a:xfrm>
            <a:off x="2631635" y="1848343"/>
            <a:ext cx="6928730" cy="3690609"/>
          </a:xfrm>
        </p:spPr>
      </p:pic>
    </p:spTree>
    <p:extLst>
      <p:ext uri="{BB962C8B-B14F-4D97-AF65-F5344CB8AC3E}">
        <p14:creationId xmlns:p14="http://schemas.microsoft.com/office/powerpoint/2010/main" val="23278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9A51-632F-74C7-8730-9760A09C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Fed: Congressional Mandate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FC8CF-CF63-574F-CE37-A4EACE46B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Full employment</a:t>
            </a:r>
          </a:p>
          <a:p>
            <a:pPr>
              <a:lnSpc>
                <a:spcPct val="200000"/>
              </a:lnSpc>
            </a:pPr>
            <a:r>
              <a:rPr lang="en-US" dirty="0"/>
              <a:t>Price stability</a:t>
            </a:r>
          </a:p>
          <a:p>
            <a:pPr>
              <a:lnSpc>
                <a:spcPct val="200000"/>
              </a:lnSpc>
            </a:pPr>
            <a:r>
              <a:rPr lang="en-US" dirty="0"/>
              <a:t>Moderate long-term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2795169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9A51-632F-74C7-8730-9760A09C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Fed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FC8CF-CF63-574F-CE37-A4EACE46B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 the early days of the pandemic, credit risk surged</a:t>
            </a:r>
          </a:p>
          <a:p>
            <a:pPr>
              <a:lnSpc>
                <a:spcPct val="200000"/>
              </a:lnSpc>
            </a:pPr>
            <a:r>
              <a:rPr lang="en-US" dirty="0"/>
              <a:t>Fed responded by purchasing private debt</a:t>
            </a:r>
          </a:p>
          <a:p>
            <a:pPr>
              <a:lnSpc>
                <a:spcPct val="200000"/>
              </a:lnSpc>
            </a:pPr>
            <a:r>
              <a:rPr lang="en-US" dirty="0"/>
              <a:t>Likely prevented a financial crisis</a:t>
            </a:r>
          </a:p>
        </p:txBody>
      </p:sp>
    </p:spTree>
    <p:extLst>
      <p:ext uri="{BB962C8B-B14F-4D97-AF65-F5344CB8AC3E}">
        <p14:creationId xmlns:p14="http://schemas.microsoft.com/office/powerpoint/2010/main" val="2036255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Pandemic: Credit Risk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A4F29-D6A8-3E4C-F484-3FC9111F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19456" r="6278" b="18817"/>
          <a:stretch/>
        </p:blipFill>
        <p:spPr>
          <a:xfrm>
            <a:off x="2664372" y="1690688"/>
            <a:ext cx="6863256" cy="3616638"/>
          </a:xfrm>
        </p:spPr>
      </p:pic>
    </p:spTree>
    <p:extLst>
      <p:ext uri="{BB962C8B-B14F-4D97-AF65-F5344CB8AC3E}">
        <p14:creationId xmlns:p14="http://schemas.microsoft.com/office/powerpoint/2010/main" val="2651035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Pandemic: Monetary Policy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A4F29-D6A8-3E4C-F484-3FC9111F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t="17776" r="1761" b="19371"/>
          <a:stretch/>
        </p:blipFill>
        <p:spPr>
          <a:xfrm>
            <a:off x="2394107" y="1690688"/>
            <a:ext cx="7403785" cy="3769200"/>
          </a:xfrm>
        </p:spPr>
      </p:pic>
    </p:spTree>
    <p:extLst>
      <p:ext uri="{BB962C8B-B14F-4D97-AF65-F5344CB8AC3E}">
        <p14:creationId xmlns:p14="http://schemas.microsoft.com/office/powerpoint/2010/main" val="166617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B169-6C69-2CFB-5ACB-C5E1F8E6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A3B9C-9E1F-5264-754C-95A241B5F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Did the Federal Reserve respond appropriately?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Should we be worried about government debt growth?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17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9A51-632F-74C7-8730-9760A09C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Inflation: Transitory or Permanent?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1FC8CF-CF63-574F-CE37-A4EACE46BE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Fiscal stimulus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transitory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Pent-up demand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transitory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Monetary stimulus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transitory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Supply side shocks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transitory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Inflation expectations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not transitory, but falling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1FC8CF-CF63-574F-CE37-A4EACE46BE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777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Fed’s BIG Problem: Real Interest Rate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A4F29-D6A8-3E4C-F484-3FC9111F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18812" r="5467" b="18783"/>
          <a:stretch/>
        </p:blipFill>
        <p:spPr>
          <a:xfrm>
            <a:off x="2238327" y="1690688"/>
            <a:ext cx="7385527" cy="385749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401394-F143-42D8-3F22-B24B672749A9}"/>
                  </a:ext>
                </a:extLst>
              </p14:cNvPr>
              <p14:cNvContentPartPr/>
              <p14:nvPr/>
            </p14:nvContentPartPr>
            <p14:xfrm>
              <a:off x="8583778" y="3323412"/>
              <a:ext cx="1155240" cy="1823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401394-F143-42D8-3F22-B24B672749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74778" y="3314772"/>
                <a:ext cx="1172880" cy="18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8870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9496-9CDE-DBAD-493B-28F06F1F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A29F-A5B5-E91A-0EF5-584F61FFD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For the last several decades, demographics drove down the real interest rate</a:t>
            </a:r>
          </a:p>
          <a:p>
            <a:pPr>
              <a:lnSpc>
                <a:spcPct val="150000"/>
              </a:lnSpc>
            </a:pPr>
            <a:r>
              <a:rPr lang="en-US" dirty="0"/>
              <a:t>During the pandemic, saving drove the real interest rate </a:t>
            </a:r>
            <a:r>
              <a:rPr lang="en-US" b="1" i="1" u="sng" dirty="0"/>
              <a:t>way</a:t>
            </a:r>
            <a:r>
              <a:rPr lang="en-US" dirty="0"/>
              <a:t> down</a:t>
            </a:r>
          </a:p>
          <a:p>
            <a:pPr>
              <a:lnSpc>
                <a:spcPct val="150000"/>
              </a:lnSpc>
            </a:pPr>
            <a:r>
              <a:rPr lang="en-US" dirty="0"/>
              <a:t>Debt growth not problematic, but fiscal stimulus was problematic</a:t>
            </a:r>
          </a:p>
          <a:p>
            <a:pPr>
              <a:lnSpc>
                <a:spcPct val="150000"/>
              </a:lnSpc>
            </a:pPr>
            <a:r>
              <a:rPr lang="en-US" dirty="0"/>
              <a:t>Likely too much monetary stimulus for too long (maybe unnecessary)</a:t>
            </a:r>
          </a:p>
        </p:txBody>
      </p:sp>
    </p:spTree>
    <p:extLst>
      <p:ext uri="{BB962C8B-B14F-4D97-AF65-F5344CB8AC3E}">
        <p14:creationId xmlns:p14="http://schemas.microsoft.com/office/powerpoint/2010/main" val="1764612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9496-9CDE-DBAD-493B-28F06F1F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A29F-A5B5-E91A-0EF5-584F61FFD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Real interest rates are still extremely low</a:t>
            </a:r>
          </a:p>
          <a:p>
            <a:pPr>
              <a:lnSpc>
                <a:spcPct val="200000"/>
              </a:lnSpc>
            </a:pPr>
            <a:r>
              <a:rPr lang="en-US" dirty="0"/>
              <a:t>Long way to go raising rates before getting back to normal</a:t>
            </a:r>
          </a:p>
          <a:p>
            <a:pPr>
              <a:lnSpc>
                <a:spcPct val="200000"/>
              </a:lnSpc>
            </a:pPr>
            <a:r>
              <a:rPr lang="en-US" dirty="0"/>
              <a:t>Long-run projections indicate that the real interest rate will continue trending downward under current demographic projections</a:t>
            </a:r>
          </a:p>
        </p:txBody>
      </p:sp>
    </p:spTree>
    <p:extLst>
      <p:ext uri="{BB962C8B-B14F-4D97-AF65-F5344CB8AC3E}">
        <p14:creationId xmlns:p14="http://schemas.microsoft.com/office/powerpoint/2010/main" val="3352593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Kunstler Script" panose="030304020206070D0D06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0041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3616-C221-26D7-E98D-6D7027BB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Interest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0DF43-866A-5DF0-AAE6-9CF79F4B5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/>
              <a:t>Interest rate (nominal) net of inflation</a:t>
            </a:r>
          </a:p>
          <a:p>
            <a:pPr>
              <a:lnSpc>
                <a:spcPct val="250000"/>
              </a:lnSpc>
            </a:pPr>
            <a:r>
              <a:rPr lang="en-US" dirty="0"/>
              <a:t>Responsible for driving saving and borrowing behavior</a:t>
            </a:r>
          </a:p>
        </p:txBody>
      </p:sp>
    </p:spTree>
    <p:extLst>
      <p:ext uri="{BB962C8B-B14F-4D97-AF65-F5344CB8AC3E}">
        <p14:creationId xmlns:p14="http://schemas.microsoft.com/office/powerpoint/2010/main" val="136195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10-year Treasury Rate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A4F29-D6A8-3E4C-F484-3FC9111F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18427" r="6932" b="19730"/>
          <a:stretch/>
        </p:blipFill>
        <p:spPr>
          <a:xfrm>
            <a:off x="2660821" y="1690688"/>
            <a:ext cx="6870357" cy="3679457"/>
          </a:xfrm>
        </p:spPr>
      </p:pic>
    </p:spTree>
    <p:extLst>
      <p:ext uri="{BB962C8B-B14F-4D97-AF65-F5344CB8AC3E}">
        <p14:creationId xmlns:p14="http://schemas.microsoft.com/office/powerpoint/2010/main" val="229397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Rate (CPI)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A4F29-D6A8-3E4C-F484-3FC9111F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18914" r="5815" b="19012"/>
          <a:stretch/>
        </p:blipFill>
        <p:spPr>
          <a:xfrm>
            <a:off x="2432556" y="1736725"/>
            <a:ext cx="7326887" cy="3849216"/>
          </a:xfrm>
        </p:spPr>
      </p:pic>
    </p:spTree>
    <p:extLst>
      <p:ext uri="{BB962C8B-B14F-4D97-AF65-F5344CB8AC3E}">
        <p14:creationId xmlns:p14="http://schemas.microsoft.com/office/powerpoint/2010/main" val="127249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Interest Rate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A4F29-D6A8-3E4C-F484-3FC9111F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18812" r="5467" b="18783"/>
          <a:stretch/>
        </p:blipFill>
        <p:spPr>
          <a:xfrm>
            <a:off x="2238327" y="1690688"/>
            <a:ext cx="7385527" cy="3857496"/>
          </a:xfrm>
        </p:spPr>
      </p:pic>
    </p:spTree>
    <p:extLst>
      <p:ext uri="{BB962C8B-B14F-4D97-AF65-F5344CB8AC3E}">
        <p14:creationId xmlns:p14="http://schemas.microsoft.com/office/powerpoint/2010/main" val="188580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7906-3661-1A5F-663B-857A5E2C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Forecasting: A 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0D43E-9ABC-F413-61D3-97F308B87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Nominal and real interests have both been declining steadily since the 1980’s.</a:t>
            </a:r>
          </a:p>
          <a:p>
            <a:pPr>
              <a:lnSpc>
                <a:spcPct val="150000"/>
              </a:lnSpc>
            </a:pPr>
            <a:r>
              <a:rPr lang="en-US" dirty="0"/>
              <a:t>Inflation has been mostly stable over this time period.</a:t>
            </a:r>
          </a:p>
          <a:p>
            <a:pPr>
              <a:lnSpc>
                <a:spcPct val="150000"/>
              </a:lnSpc>
            </a:pPr>
            <a:r>
              <a:rPr lang="en-US" dirty="0"/>
              <a:t>Steady decline in both caused by a decline in the real interest rate.</a:t>
            </a:r>
          </a:p>
          <a:p>
            <a:pPr>
              <a:lnSpc>
                <a:spcPct val="150000"/>
              </a:lnSpc>
            </a:pPr>
            <a:r>
              <a:rPr lang="en-US" dirty="0"/>
              <a:t>Puzzled economists for many years.</a:t>
            </a:r>
          </a:p>
        </p:txBody>
      </p:sp>
    </p:spTree>
    <p:extLst>
      <p:ext uri="{BB962C8B-B14F-4D97-AF65-F5344CB8AC3E}">
        <p14:creationId xmlns:p14="http://schemas.microsoft.com/office/powerpoint/2010/main" val="226137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053-8822-FDE7-1BAB-83C60E5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Forecasts over Time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9A4F29-D6A8-3E4C-F484-3FC9111F6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19399" r="6212" b="18022"/>
          <a:stretch/>
        </p:blipFill>
        <p:spPr>
          <a:xfrm>
            <a:off x="2658446" y="1690688"/>
            <a:ext cx="6875108" cy="3701119"/>
          </a:xfrm>
        </p:spPr>
      </p:pic>
    </p:spTree>
    <p:extLst>
      <p:ext uri="{BB962C8B-B14F-4D97-AF65-F5344CB8AC3E}">
        <p14:creationId xmlns:p14="http://schemas.microsoft.com/office/powerpoint/2010/main" val="139473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22176</TotalTime>
  <Words>541</Words>
  <Application>Microsoft Macintosh PowerPoint</Application>
  <PresentationFormat>Widescreen</PresentationFormat>
  <Paragraphs>80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Kunstler Script</vt:lpstr>
      <vt:lpstr>Times New Roman</vt:lpstr>
      <vt:lpstr>Office Theme</vt:lpstr>
      <vt:lpstr>MSC Wiley Lecture on the Global Economy  Jorge Barro  October 19, 2022</vt:lpstr>
      <vt:lpstr>Post-COVID Economy</vt:lpstr>
      <vt:lpstr>2 Questions</vt:lpstr>
      <vt:lpstr>Real Interest Rate</vt:lpstr>
      <vt:lpstr>10-year Treasury Rate</vt:lpstr>
      <vt:lpstr>Inflation Rate (CPI)</vt:lpstr>
      <vt:lpstr>Real Interest Rate</vt:lpstr>
      <vt:lpstr>Interest Rate Forecasting: A Brief History</vt:lpstr>
      <vt:lpstr>Interest Rate Forecasts over Time</vt:lpstr>
      <vt:lpstr>“Why are interest rates so low?”  –Ben Bernanke (2015)</vt:lpstr>
      <vt:lpstr>Capital Markets</vt:lpstr>
      <vt:lpstr>Interest Rate Determination</vt:lpstr>
      <vt:lpstr>Government Debt</vt:lpstr>
      <vt:lpstr>US Government Debt Outlook (pre-ARPA)</vt:lpstr>
      <vt:lpstr>Government Debt Issuance</vt:lpstr>
      <vt:lpstr>Accounting for the Discrepancy</vt:lpstr>
      <vt:lpstr>The Demographics Story</vt:lpstr>
      <vt:lpstr>US Age Distribution Since 1900</vt:lpstr>
      <vt:lpstr>Life-cycle Savings</vt:lpstr>
      <vt:lpstr>Rise in Capital Supply?</vt:lpstr>
      <vt:lpstr>Household Net Worth to GDP</vt:lpstr>
      <vt:lpstr>Surge in Capital Supply</vt:lpstr>
      <vt:lpstr>Simulation Models Confirm</vt:lpstr>
      <vt:lpstr>Covid-19 Pandemic and Inflation</vt:lpstr>
      <vt:lpstr>Deposits Growth During Recessions</vt:lpstr>
      <vt:lpstr>Evaluating the Fed: Congressional Mandate</vt:lpstr>
      <vt:lpstr>Evaluating the Fed</vt:lpstr>
      <vt:lpstr>Covid-19 Pandemic: Credit Risk</vt:lpstr>
      <vt:lpstr>Covid-19 Pandemic: Monetary Policy</vt:lpstr>
      <vt:lpstr>Causes of Inflation: Transitory or Permanent?</vt:lpstr>
      <vt:lpstr>Fed’s BIG Problem: Real Interest Rate</vt:lpstr>
      <vt:lpstr>Summary</vt:lpstr>
      <vt:lpstr>Summary (Cont.)</vt:lpstr>
      <vt:lpstr>Thank you!</vt:lpstr>
    </vt:vector>
  </TitlesOfParts>
  <Company>Rice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Barro</dc:creator>
  <cp:lastModifiedBy>Jorge Barro</cp:lastModifiedBy>
  <cp:revision>228</cp:revision>
  <cp:lastPrinted>2020-04-28T00:10:00Z</cp:lastPrinted>
  <dcterms:created xsi:type="dcterms:W3CDTF">2019-03-19T14:40:58Z</dcterms:created>
  <dcterms:modified xsi:type="dcterms:W3CDTF">2022-10-19T18:08:11Z</dcterms:modified>
</cp:coreProperties>
</file>